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14" r:id="rId6"/>
    <p:sldId id="417" r:id="rId7"/>
    <p:sldId id="429" r:id="rId8"/>
    <p:sldId id="415" r:id="rId9"/>
    <p:sldId id="416" r:id="rId10"/>
    <p:sldId id="423" r:id="rId11"/>
    <p:sldId id="420" r:id="rId12"/>
    <p:sldId id="419" r:id="rId13"/>
    <p:sldId id="411" r:id="rId14"/>
    <p:sldId id="430" r:id="rId15"/>
    <p:sldId id="305" r:id="rId16"/>
  </p:sldIdLst>
  <p:sldSz cx="12192000" cy="6858000"/>
  <p:notesSz cx="12192000" cy="6858000"/>
  <p:custDataLst>
    <p:tags r:id="rId2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4" userDrawn="1">
          <p15:clr>
            <a:srgbClr val="A4A3A4"/>
          </p15:clr>
        </p15:guide>
        <p15:guide id="2" pos="21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3044"/>
        <p:guide pos="211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1.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2.xml"/><Relationship Id="rId11" Type="http://schemas.openxmlformats.org/officeDocument/2006/relationships/slideLayout" Target="../slideLayouts/slideLayout5.xml"/><Relationship Id="rId10" Type="http://schemas.openxmlformats.org/officeDocument/2006/relationships/image" Target="../media/image36.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3.xml"/><Relationship Id="rId11" Type="http://schemas.openxmlformats.org/officeDocument/2006/relationships/slideLayout" Target="../slideLayouts/slideLayout5.xml"/><Relationship Id="rId10" Type="http://schemas.openxmlformats.org/officeDocument/2006/relationships/image" Target="../media/image38.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4.xml"/><Relationship Id="rId11" Type="http://schemas.openxmlformats.org/officeDocument/2006/relationships/slideLayout" Target="../slideLayouts/slideLayout5.xml"/><Relationship Id="rId10" Type="http://schemas.openxmlformats.org/officeDocument/2006/relationships/image" Target="../media/image18.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5.xml"/><Relationship Id="rId16" Type="http://schemas.openxmlformats.org/officeDocument/2006/relationships/slideLayout" Target="../slideLayouts/slideLayout5.xml"/><Relationship Id="rId15" Type="http://schemas.openxmlformats.org/officeDocument/2006/relationships/image" Target="../media/image25.png"/><Relationship Id="rId14" Type="http://schemas.openxmlformats.org/officeDocument/2006/relationships/image" Target="../media/image24.png"/><Relationship Id="rId13" Type="http://schemas.openxmlformats.org/officeDocument/2006/relationships/image" Target="../media/image23.png"/><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6.xml"/><Relationship Id="rId13" Type="http://schemas.openxmlformats.org/officeDocument/2006/relationships/slideLayout" Target="../slideLayouts/slideLayout5.xml"/><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7.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9.xml"/><Relationship Id="rId10" Type="http://schemas.openxmlformats.org/officeDocument/2006/relationships/slideLayout" Target="../slideLayouts/slideLayout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Xiang Zhang</a:t>
            </a:r>
            <a:endParaRPr sz="2400" dirty="0">
              <a:latin typeface="Times New Roman" panose="02020603050405020304"/>
              <a:cs typeface="Times New Roman" panose="02020603050405020304"/>
            </a:endParaRPr>
          </a:p>
        </p:txBody>
      </p:sp>
      <p:sp>
        <p:nvSpPr>
          <p:cNvPr id="38" name="object 38"/>
          <p:cNvSpPr txBox="1"/>
          <p:nvPr/>
        </p:nvSpPr>
        <p:spPr>
          <a:xfrm>
            <a:off x="361432" y="1282747"/>
            <a:ext cx="11209321" cy="873760"/>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DCTR: Dual-Constraint Subgraph Optimization for Knowledge Graph-based Retrieval-Augmented Generation</a:t>
            </a: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100" y="5117465"/>
            <a:ext cx="2112010"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微软雅黑" panose="020B0503020204020204" charset="-122"/>
                <a:ea typeface="微软雅黑" panose="020B0503020204020204" charset="-122"/>
                <a:cs typeface="Noto Sans Mono CJK HK"/>
              </a:rPr>
              <a:t>——</a:t>
            </a:r>
            <a:r>
              <a:rPr lang="en-US" sz="1600" b="1" spc="150" dirty="0">
                <a:solidFill>
                  <a:srgbClr val="1F4E79"/>
                </a:solidFill>
                <a:latin typeface="微软雅黑" panose="020B0503020204020204" charset="-122"/>
                <a:ea typeface="微软雅黑" panose="020B0503020204020204" charset="-122"/>
                <a:cs typeface="Noto Sans Mono CJK HK"/>
              </a:rPr>
              <a:t>AAAI 2026</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5029200" y="4572000"/>
            <a:ext cx="1661160" cy="368300"/>
          </a:xfrm>
          <a:prstGeom prst="rect">
            <a:avLst/>
          </a:prstGeom>
          <a:noFill/>
        </p:spPr>
        <p:txBody>
          <a:bodyPr wrap="square">
            <a:spAutoFit/>
          </a:bodyPr>
          <a:lstStyle/>
          <a:p>
            <a:pPr algn="l"/>
            <a:r>
              <a:rPr lang="en-US" altLang="zh-CN" dirty="0" err="1"/>
              <a:t>Code: </a:t>
            </a:r>
            <a:r>
              <a:rPr lang="en-US" altLang="zh-CN" dirty="0" err="1"/>
              <a:t>None</a:t>
            </a:r>
            <a:endParaRPr lang="en-US" altLang="zh-CN" dirty="0" err="1"/>
          </a:p>
        </p:txBody>
      </p:sp>
      <p:pic>
        <p:nvPicPr>
          <p:cNvPr id="25" name="图片 24"/>
          <p:cNvPicPr>
            <a:picLocks noChangeAspect="1"/>
          </p:cNvPicPr>
          <p:nvPr/>
        </p:nvPicPr>
        <p:blipFill>
          <a:blip r:embed="rId15"/>
          <a:stretch>
            <a:fillRect/>
          </a:stretch>
        </p:blipFill>
        <p:spPr>
          <a:xfrm>
            <a:off x="533400" y="2575560"/>
            <a:ext cx="11186160" cy="15690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1676400" y="1814195"/>
            <a:ext cx="9010650" cy="4610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1006475" y="1600200"/>
            <a:ext cx="10566400" cy="4165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215265" y="1524000"/>
            <a:ext cx="5575935" cy="5022850"/>
          </a:xfrm>
          <a:prstGeom prst="rect">
            <a:avLst/>
          </a:prstGeom>
        </p:spPr>
      </p:pic>
      <p:pic>
        <p:nvPicPr>
          <p:cNvPr id="27" name="图片 26"/>
          <p:cNvPicPr>
            <a:picLocks noChangeAspect="1"/>
          </p:cNvPicPr>
          <p:nvPr/>
        </p:nvPicPr>
        <p:blipFill>
          <a:blip r:embed="rId10"/>
          <a:stretch>
            <a:fillRect/>
          </a:stretch>
        </p:blipFill>
        <p:spPr>
          <a:xfrm>
            <a:off x="5715000" y="1524000"/>
            <a:ext cx="5248910" cy="29140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1981200" y="1905000"/>
            <a:ext cx="8032750" cy="4434205"/>
          </a:xfrm>
          <a:prstGeom prst="rect">
            <a:avLst/>
          </a:prstGeom>
          <a:noFill/>
        </p:spPr>
        <p:txBody>
          <a:bodyPr wrap="square">
            <a:noAutofit/>
          </a:bodyPr>
          <a:lstStyle/>
          <a:p>
            <a:pPr algn="just"/>
            <a:r>
              <a:rPr lang="en-US" altLang="zh-CN" sz="2000" dirty="0">
                <a:solidFill>
                  <a:schemeClr val="tx1"/>
                </a:solidFill>
                <a:latin typeface="Times New Roman" panose="02020603050405020304" charset="0"/>
                <a:cs typeface="Times New Roman" panose="02020603050405020304" charset="0"/>
              </a:rPr>
              <a:t>  (1) Conventional KG-RAG approaches are requiring either query decomposition with multiple LLM rounds or parameterized static knowledge injection to update the model. The retrieved subgraphs suffer from incompleteness and semantic drift, and neglect the interaction between subgraph and LLMs in terms of fine-grained structural semantics.</a:t>
            </a:r>
            <a:endParaRPr lang="en-US" altLang="zh-CN" sz="2000" dirty="0">
              <a:solidFill>
                <a:schemeClr val="tx1"/>
              </a:solidFill>
              <a:latin typeface="Times New Roman" panose="02020603050405020304" charset="0"/>
              <a:cs typeface="Times New Roman" panose="02020603050405020304" charset="0"/>
            </a:endParaRPr>
          </a:p>
          <a:p>
            <a:pPr algn="just"/>
            <a:endParaRPr lang="en-US" altLang="zh-CN" sz="2000" dirty="0">
              <a:solidFill>
                <a:schemeClr val="tx1"/>
              </a:solidFill>
              <a:latin typeface="Times New Roman" panose="02020603050405020304" charset="0"/>
              <a:cs typeface="Times New Roman" panose="02020603050405020304" charset="0"/>
            </a:endParaRPr>
          </a:p>
          <a:p>
            <a:pPr algn="just"/>
            <a:r>
              <a:rPr lang="en-US" altLang="zh-CN" sz="2000" dirty="0">
                <a:latin typeface="Times New Roman" panose="02020603050405020304" charset="0"/>
                <a:cs typeface="Times New Roman" panose="02020603050405020304" charset="0"/>
                <a:sym typeface="+mn-ea"/>
              </a:rPr>
              <a:t>  (2)</a:t>
            </a:r>
            <a:r>
              <a:rPr lang="en-US" altLang="zh-CN" sz="2000" dirty="0">
                <a:latin typeface="Times New Roman" panose="02020603050405020304" charset="0"/>
                <a:cs typeface="Times New Roman" panose="02020603050405020304" charset="0"/>
                <a:sym typeface="+mn-ea"/>
              </a:rPr>
              <a:t> One category involves multi-hop expansion methods such as breadth-first graph traversal after anchoring entities using pre-trained models,which tend to retrieve semantically redundant subgraphs. The other category is lightweight model retrieval based on pseudo-label supervision ,but it uses heuristic supervision such as shortest path, which tends to prioritize structural compactness, thereby sacrificing semantically rich subgraphs. Neither approach accounts for the inherent positional bias of LLMs.</a:t>
            </a:r>
            <a:endParaRPr lang="en-US" altLang="zh-CN" sz="2000" dirty="0">
              <a:latin typeface="Times New Roman" panose="02020603050405020304" charset="0"/>
              <a:cs typeface="Times New Roman" panose="02020603050405020304" charset="0"/>
              <a:sym typeface="+mn-ea"/>
            </a:endParaRPr>
          </a:p>
          <a:p>
            <a:pPr algn="just"/>
            <a:endParaRPr lang="en-US" altLang="zh-CN" sz="1600" dirty="0">
              <a:solidFill>
                <a:schemeClr val="tx1"/>
              </a:solidFill>
              <a:latin typeface="Times New Roman" panose="02020603050405020304" charset="0"/>
              <a:cs typeface="Times New Roman" panose="02020603050405020304" charset="0"/>
            </a:endParaRPr>
          </a:p>
          <a:p>
            <a:pPr algn="just"/>
            <a:endParaRPr lang="en-US" altLang="zh-CN" sz="1600" dirty="0">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1600200" y="1524000"/>
            <a:ext cx="8816975" cy="5313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6858000" y="1750695"/>
            <a:ext cx="4064000" cy="4669790"/>
          </a:xfrm>
          <a:prstGeom prst="rect">
            <a:avLst/>
          </a:prstGeom>
          <a:noFill/>
        </p:spPr>
        <p:txBody>
          <a:bodyPr wrap="square" rtlCol="0">
            <a:noAutofit/>
          </a:bodyPr>
          <a:p>
            <a:pPr algn="just"/>
            <a:r>
              <a:rPr lang="en-US" altLang="zh-CN"/>
              <a:t>First, we identify a globally relevant subgraph Hm, by formulating the extraction task as a maximum flow problem. We construct an information flow network where each triple ζ in the knowledge graph H acts as a directed edge with a capacity equal to its weight w(ζ). The objective is to maximize the total semantic flow, |f|, from a designated source node eq (the query entity) to a sink node ea (the answer entity).</a:t>
            </a:r>
            <a:endParaRPr lang="en-US" altLang="zh-CN"/>
          </a:p>
        </p:txBody>
      </p:sp>
      <p:pic>
        <p:nvPicPr>
          <p:cNvPr id="22" name="图片 21"/>
          <p:cNvPicPr>
            <a:picLocks noChangeAspect="1"/>
          </p:cNvPicPr>
          <p:nvPr/>
        </p:nvPicPr>
        <p:blipFill>
          <a:blip r:embed="rId9"/>
          <a:stretch>
            <a:fillRect/>
          </a:stretch>
        </p:blipFill>
        <p:spPr>
          <a:xfrm>
            <a:off x="1219200" y="1447800"/>
            <a:ext cx="2137410" cy="5118100"/>
          </a:xfrm>
          <a:prstGeom prst="rect">
            <a:avLst/>
          </a:prstGeom>
        </p:spPr>
      </p:pic>
      <p:pic>
        <p:nvPicPr>
          <p:cNvPr id="24" name="图片 23"/>
          <p:cNvPicPr>
            <a:picLocks noChangeAspect="1"/>
          </p:cNvPicPr>
          <p:nvPr/>
        </p:nvPicPr>
        <p:blipFill>
          <a:blip r:embed="rId10"/>
          <a:stretch>
            <a:fillRect/>
          </a:stretch>
        </p:blipFill>
        <p:spPr>
          <a:xfrm>
            <a:off x="4648200" y="5410200"/>
            <a:ext cx="6953250" cy="1114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2" name="图片 21"/>
          <p:cNvPicPr>
            <a:picLocks noChangeAspect="1"/>
          </p:cNvPicPr>
          <p:nvPr/>
        </p:nvPicPr>
        <p:blipFill>
          <a:blip r:embed="rId9"/>
          <a:stretch>
            <a:fillRect/>
          </a:stretch>
        </p:blipFill>
        <p:spPr>
          <a:xfrm>
            <a:off x="914400" y="1556385"/>
            <a:ext cx="4058920" cy="5102860"/>
          </a:xfrm>
          <a:prstGeom prst="rect">
            <a:avLst/>
          </a:prstGeom>
        </p:spPr>
      </p:pic>
      <p:pic>
        <p:nvPicPr>
          <p:cNvPr id="28" name="图片 27"/>
          <p:cNvPicPr>
            <a:picLocks noChangeAspect="1"/>
          </p:cNvPicPr>
          <p:nvPr/>
        </p:nvPicPr>
        <p:blipFill>
          <a:blip r:embed="rId10"/>
          <a:stretch>
            <a:fillRect/>
          </a:stretch>
        </p:blipFill>
        <p:spPr>
          <a:xfrm>
            <a:off x="5562600" y="1602105"/>
            <a:ext cx="5372100" cy="561975"/>
          </a:xfrm>
          <a:prstGeom prst="rect">
            <a:avLst/>
          </a:prstGeom>
        </p:spPr>
      </p:pic>
      <p:pic>
        <p:nvPicPr>
          <p:cNvPr id="30" name="图片 29"/>
          <p:cNvPicPr>
            <a:picLocks noChangeAspect="1"/>
          </p:cNvPicPr>
          <p:nvPr/>
        </p:nvPicPr>
        <p:blipFill>
          <a:blip r:embed="rId11"/>
          <a:stretch>
            <a:fillRect/>
          </a:stretch>
        </p:blipFill>
        <p:spPr>
          <a:xfrm>
            <a:off x="5562600" y="2209800"/>
            <a:ext cx="3324860" cy="1031875"/>
          </a:xfrm>
          <a:prstGeom prst="rect">
            <a:avLst/>
          </a:prstGeom>
        </p:spPr>
      </p:pic>
      <p:pic>
        <p:nvPicPr>
          <p:cNvPr id="32" name="图片 31"/>
          <p:cNvPicPr>
            <a:picLocks noChangeAspect="1"/>
          </p:cNvPicPr>
          <p:nvPr/>
        </p:nvPicPr>
        <p:blipFill>
          <a:blip r:embed="rId12"/>
          <a:stretch>
            <a:fillRect/>
          </a:stretch>
        </p:blipFill>
        <p:spPr>
          <a:xfrm>
            <a:off x="5562600" y="3358515"/>
            <a:ext cx="6248400" cy="828675"/>
          </a:xfrm>
          <a:prstGeom prst="rect">
            <a:avLst/>
          </a:prstGeom>
        </p:spPr>
      </p:pic>
      <p:pic>
        <p:nvPicPr>
          <p:cNvPr id="33" name="图片 32"/>
          <p:cNvPicPr>
            <a:picLocks noChangeAspect="1"/>
          </p:cNvPicPr>
          <p:nvPr/>
        </p:nvPicPr>
        <p:blipFill>
          <a:blip r:embed="rId13"/>
          <a:stretch>
            <a:fillRect/>
          </a:stretch>
        </p:blipFill>
        <p:spPr>
          <a:xfrm>
            <a:off x="5695950" y="4343400"/>
            <a:ext cx="5181600" cy="571500"/>
          </a:xfrm>
          <a:prstGeom prst="rect">
            <a:avLst/>
          </a:prstGeom>
        </p:spPr>
      </p:pic>
      <p:pic>
        <p:nvPicPr>
          <p:cNvPr id="34" name="图片 33"/>
          <p:cNvPicPr>
            <a:picLocks noChangeAspect="1"/>
          </p:cNvPicPr>
          <p:nvPr/>
        </p:nvPicPr>
        <p:blipFill>
          <a:blip r:embed="rId14"/>
          <a:stretch>
            <a:fillRect/>
          </a:stretch>
        </p:blipFill>
        <p:spPr>
          <a:xfrm>
            <a:off x="5562600" y="5029200"/>
            <a:ext cx="6055360" cy="786765"/>
          </a:xfrm>
          <a:prstGeom prst="rect">
            <a:avLst/>
          </a:prstGeom>
        </p:spPr>
      </p:pic>
      <p:pic>
        <p:nvPicPr>
          <p:cNvPr id="35" name="图片 34"/>
          <p:cNvPicPr>
            <a:picLocks noChangeAspect="1"/>
          </p:cNvPicPr>
          <p:nvPr/>
        </p:nvPicPr>
        <p:blipFill>
          <a:blip r:embed="rId15"/>
          <a:stretch>
            <a:fillRect/>
          </a:stretch>
        </p:blipFill>
        <p:spPr>
          <a:xfrm>
            <a:off x="5486400" y="6061075"/>
            <a:ext cx="4143375" cy="5429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304800" y="1828800"/>
            <a:ext cx="5854065" cy="4501515"/>
          </a:xfrm>
          <a:prstGeom prst="rect">
            <a:avLst/>
          </a:prstGeom>
        </p:spPr>
      </p:pic>
      <p:pic>
        <p:nvPicPr>
          <p:cNvPr id="28" name="图片 27"/>
          <p:cNvPicPr>
            <a:picLocks noChangeAspect="1"/>
          </p:cNvPicPr>
          <p:nvPr/>
        </p:nvPicPr>
        <p:blipFill>
          <a:blip r:embed="rId10"/>
          <a:stretch>
            <a:fillRect/>
          </a:stretch>
        </p:blipFill>
        <p:spPr>
          <a:xfrm>
            <a:off x="6400800" y="1828800"/>
            <a:ext cx="5524500" cy="833755"/>
          </a:xfrm>
          <a:prstGeom prst="rect">
            <a:avLst/>
          </a:prstGeom>
        </p:spPr>
      </p:pic>
      <p:pic>
        <p:nvPicPr>
          <p:cNvPr id="32" name="图片 31"/>
          <p:cNvPicPr>
            <a:picLocks noChangeAspect="1"/>
          </p:cNvPicPr>
          <p:nvPr/>
        </p:nvPicPr>
        <p:blipFill>
          <a:blip r:embed="rId11"/>
          <a:stretch>
            <a:fillRect/>
          </a:stretch>
        </p:blipFill>
        <p:spPr>
          <a:xfrm>
            <a:off x="6553200" y="3048000"/>
            <a:ext cx="4479925" cy="855345"/>
          </a:xfrm>
          <a:prstGeom prst="rect">
            <a:avLst/>
          </a:prstGeom>
        </p:spPr>
      </p:pic>
      <p:pic>
        <p:nvPicPr>
          <p:cNvPr id="34" name="图片 33"/>
          <p:cNvPicPr>
            <a:picLocks noChangeAspect="1"/>
          </p:cNvPicPr>
          <p:nvPr/>
        </p:nvPicPr>
        <p:blipFill>
          <a:blip r:embed="rId12"/>
          <a:stretch>
            <a:fillRect/>
          </a:stretch>
        </p:blipFill>
        <p:spPr>
          <a:xfrm>
            <a:off x="6248400" y="4114800"/>
            <a:ext cx="5124450"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565785"/>
          </a:xfrm>
          <a:prstGeom prst="rect">
            <a:avLst/>
          </a:prstGeom>
        </p:spPr>
        <p:txBody>
          <a:bodyPr vert="horz" wrap="square" lIns="0" tIns="12065" rIns="0" bIns="0" rtlCol="0">
            <a:spAutoFit/>
          </a:bodyPr>
          <a:lstStyle/>
          <a:p>
            <a:pPr marL="61595" algn="ctr">
              <a:lnSpc>
                <a:spcPct val="100000"/>
              </a:lnSpc>
              <a:spcBef>
                <a:spcPts val="95"/>
              </a:spcBef>
            </a:pPr>
            <a:r>
              <a:rPr lang="en-US" sz="3600" b="1" spc="-5" dirty="0">
                <a:solidFill>
                  <a:srgbClr val="001F5F"/>
                </a:solidFill>
                <a:latin typeface="Times New Roman" panose="02020603050405020304"/>
                <a:cs typeface="Times New Roman" panose="02020603050405020304"/>
              </a:rPr>
              <a:t>Method</a:t>
            </a:r>
            <a:endParaRPr lang="en-US" sz="3600" b="1" spc="-5" dirty="0">
              <a:solidFill>
                <a:srgbClr val="001F5F"/>
              </a:solidFill>
              <a:latin typeface="Times New Roman" panose="02020603050405020304"/>
              <a:cs typeface="Times New Roman" panose="02020603050405020304"/>
            </a:endParaRPr>
          </a:p>
        </p:txBody>
      </p:sp>
      <p:pic>
        <p:nvPicPr>
          <p:cNvPr id="29" name="图片 28"/>
          <p:cNvPicPr>
            <a:picLocks noChangeAspect="1"/>
          </p:cNvPicPr>
          <p:nvPr/>
        </p:nvPicPr>
        <p:blipFill>
          <a:blip r:embed="rId9"/>
          <a:stretch>
            <a:fillRect/>
          </a:stretch>
        </p:blipFill>
        <p:spPr>
          <a:xfrm>
            <a:off x="605790" y="3048000"/>
            <a:ext cx="11150600" cy="1676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304800" y="2057400"/>
            <a:ext cx="11412855" cy="33051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457200" y="1981200"/>
            <a:ext cx="10864850" cy="3579495"/>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5570</Words>
  <Application>WPS 演示</Application>
  <PresentationFormat>宽屏</PresentationFormat>
  <Paragraphs>276</Paragraphs>
  <Slides>13</Slides>
  <Notes>11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Trebuchet MS</vt:lpstr>
      <vt:lpstr>Arial</vt:lpstr>
      <vt:lpstr>Times New Roman</vt:lpstr>
      <vt:lpstr>微软雅黑</vt:lpstr>
      <vt:lpstr>Noto Sans Mono CJK HK</vt:lpstr>
      <vt:lpstr>Segoe Print</vt:lpstr>
      <vt:lpstr>Times New Roman</vt:lpstr>
      <vt:lpstr>Calibri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430</cp:revision>
  <dcterms:created xsi:type="dcterms:W3CDTF">2023-09-17T03:47:00Z</dcterms:created>
  <dcterms:modified xsi:type="dcterms:W3CDTF">2026-03-29T06:34:23Z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2023-09-06T08:00:00Z</vt:filetime>
  </property>
  <property fmtid="{D5CDD505-2E9C-101B-9397-08002B2CF9AE}" pid="3" name="Creator">
    <vt:lpwstr>Microsoft? PowerPoint? 2016</vt:lpwstr>
  </property>
  <property fmtid="{D5CDD505-2E9C-101B-9397-08002B2CF9AE}" pid="4" name="LastSaved">
    <vt:filetime>2023-09-27T08:00:00Z</vt:filetime>
  </property>
  <property fmtid="{D5CDD505-2E9C-101B-9397-08002B2CF9AE}" pid="5" name="ICV">
    <vt:lpwstr>637F99E4384743058473D0AB5B9F1424_13</vt:lpwstr>
  </property>
  <property fmtid="{D5CDD505-2E9C-101B-9397-08002B2CF9AE}" pid="6" name="KSOProductBuildVer">
    <vt:lpwstr>2052-12.1.0.25225</vt:lpwstr>
  </property>
</Properties>
</file>